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81" r:id="rId4"/>
    <p:sldId id="271" r:id="rId5"/>
    <p:sldId id="272" r:id="rId6"/>
    <p:sldId id="273" r:id="rId7"/>
    <p:sldId id="265" r:id="rId8"/>
    <p:sldId id="266" r:id="rId9"/>
    <p:sldId id="277" r:id="rId10"/>
    <p:sldId id="267" r:id="rId11"/>
    <p:sldId id="287" r:id="rId12"/>
    <p:sldId id="268" r:id="rId13"/>
    <p:sldId id="269" r:id="rId14"/>
    <p:sldId id="270" r:id="rId15"/>
    <p:sldId id="274" r:id="rId16"/>
    <p:sldId id="282" r:id="rId17"/>
    <p:sldId id="283" r:id="rId18"/>
    <p:sldId id="284" r:id="rId19"/>
    <p:sldId id="285" r:id="rId20"/>
    <p:sldId id="275" r:id="rId21"/>
    <p:sldId id="286" r:id="rId2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5" name="Subtítulo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1" name="Marcador de Posição da Dat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28C4E6F-1ACF-46BB-853C-787D15B1F75E}" type="datetimeFigureOut">
              <a:rPr lang="pt-PT" smtClean="0"/>
              <a:pPr/>
              <a:t>24-05-2010</a:t>
            </a:fld>
            <a:endParaRPr lang="pt-PT"/>
          </a:p>
        </p:txBody>
      </p:sp>
      <p:sp>
        <p:nvSpPr>
          <p:cNvPr id="18" name="Marcador de Posição do Rodapé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61E124-9606-4D2D-9394-1D99878C8E5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8C4E6F-1ACF-46BB-853C-787D15B1F75E}" type="datetimeFigureOut">
              <a:rPr lang="pt-PT" smtClean="0"/>
              <a:pPr/>
              <a:t>24-05-2010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61E124-9606-4D2D-9394-1D99878C8E5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28C4E6F-1ACF-46BB-853C-787D15B1F75E}" type="datetimeFigureOut">
              <a:rPr lang="pt-PT" smtClean="0"/>
              <a:pPr/>
              <a:t>24-05-2010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61E124-9606-4D2D-9394-1D99878C8E5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8C4E6F-1ACF-46BB-853C-787D15B1F75E}" type="datetimeFigureOut">
              <a:rPr lang="pt-PT" smtClean="0"/>
              <a:pPr/>
              <a:t>24-05-2010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61E124-9606-4D2D-9394-1D99878C8E5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28C4E6F-1ACF-46BB-853C-787D15B1F75E}" type="datetimeFigureOut">
              <a:rPr lang="pt-PT" smtClean="0"/>
              <a:pPr/>
              <a:t>24-05-2010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E61E124-9606-4D2D-9394-1D99878C8E5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8C4E6F-1ACF-46BB-853C-787D15B1F75E}" type="datetimeFigureOut">
              <a:rPr lang="pt-PT" smtClean="0"/>
              <a:pPr/>
              <a:t>24-05-2010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61E124-9606-4D2D-9394-1D99878C8E5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8C4E6F-1ACF-46BB-853C-787D15B1F75E}" type="datetimeFigureOut">
              <a:rPr lang="pt-PT" smtClean="0"/>
              <a:pPr/>
              <a:t>24-05-2010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61E124-9606-4D2D-9394-1D99878C8E5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8C4E6F-1ACF-46BB-853C-787D15B1F75E}" type="datetimeFigureOut">
              <a:rPr lang="pt-PT" smtClean="0"/>
              <a:pPr/>
              <a:t>24-05-2010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61E124-9606-4D2D-9394-1D99878C8E5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28C4E6F-1ACF-46BB-853C-787D15B1F75E}" type="datetimeFigureOut">
              <a:rPr lang="pt-PT" smtClean="0"/>
              <a:pPr/>
              <a:t>24-05-2010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61E124-9606-4D2D-9394-1D99878C8E5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8C4E6F-1ACF-46BB-853C-787D15B1F75E}" type="datetimeFigureOut">
              <a:rPr lang="pt-PT" smtClean="0"/>
              <a:pPr/>
              <a:t>24-05-2010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61E124-9606-4D2D-9394-1D99878C8E5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ângulo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8C4E6F-1ACF-46BB-853C-787D15B1F75E}" type="datetimeFigureOut">
              <a:rPr lang="pt-PT" smtClean="0"/>
              <a:pPr/>
              <a:t>24-05-2010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61E124-9606-4D2D-9394-1D99878C8E5D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Marcador de Posição da Imagem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Marcador de Posição do Título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1" name="Marcador de Posição do Texto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7" name="Marcador de Posição da Dat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28C4E6F-1ACF-46BB-853C-787D15B1F75E}" type="datetimeFigureOut">
              <a:rPr lang="pt-PT" smtClean="0"/>
              <a:pPr/>
              <a:t>24-05-2010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E61E124-9606-4D2D-9394-1D99878C8E5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Apanha%20da%20castanha%20em%20tr&#225;s-os-montes.flv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dirty="0" smtClean="0">
                <a:solidFill>
                  <a:srgbClr val="FFFF00"/>
                </a:solidFill>
              </a:rPr>
              <a:t>Castanha</a:t>
            </a:r>
            <a:r>
              <a:rPr lang="pt-PT" dirty="0" smtClean="0">
                <a:solidFill>
                  <a:schemeClr val="bg1"/>
                </a:solidFill>
              </a:rPr>
              <a:t/>
            </a:r>
            <a:br>
              <a:rPr lang="pt-PT" dirty="0" smtClean="0">
                <a:solidFill>
                  <a:schemeClr val="bg1"/>
                </a:solidFill>
              </a:rPr>
            </a:b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FFC000"/>
                </a:solidFill>
              </a:rPr>
              <a:t>Uma semente que também germina para a evolução</a:t>
            </a:r>
            <a:endParaRPr lang="pt-PT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2" cstate="print"/>
          <a:srcRect r="33127"/>
          <a:stretch>
            <a:fillRect/>
          </a:stretch>
        </p:blipFill>
        <p:spPr bwMode="auto">
          <a:xfrm>
            <a:off x="-118" y="32"/>
            <a:ext cx="2696322" cy="685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823898"/>
          </a:xfrm>
        </p:spPr>
        <p:txBody>
          <a:bodyPr/>
          <a:lstStyle/>
          <a:p>
            <a:r>
              <a:rPr lang="pt-PT" sz="3200" dirty="0" smtClean="0">
                <a:solidFill>
                  <a:srgbClr val="FFC000"/>
                </a:solidFill>
              </a:rPr>
              <a:t>Custos associados á sua produção</a:t>
            </a:r>
            <a:endParaRPr lang="pt-PT" sz="3200" dirty="0">
              <a:solidFill>
                <a:srgbClr val="FFC000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000364" y="1428736"/>
            <a:ext cx="5786478" cy="514353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pt-PT" dirty="0" smtClean="0"/>
              <a:t>Porém existem contra tempos que alteram o valor do produto como: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baixa produtividade dos soutos;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aumento dos problemas de fitossanidade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défice de organização entre os produtores para a comercialização do produto;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desertificação do meio rural e elevada faixa etária no elo da produção; 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concorrência desleal; 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práticas especulativas; 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assimetria do poder negocial entre as grandes superfícies e os fornecedores; </a:t>
            </a:r>
          </a:p>
          <a:p>
            <a:pPr lvl="1" algn="l">
              <a:buBlip>
                <a:blip r:embed="rId2"/>
              </a:buBlip>
            </a:pPr>
            <a:r>
              <a:rPr lang="pt-PT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massificação</a:t>
            </a:r>
            <a:r>
              <a:rPr lang="pt-PT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da produção nacional pela introdução de variedades estrangeiras e progressiva supressão das variedades regionais</a:t>
            </a:r>
          </a:p>
          <a:p>
            <a:pPr lvl="1" algn="l"/>
            <a:endParaRPr lang="pt-PT" dirty="0" smtClean="0"/>
          </a:p>
          <a:p>
            <a:endParaRPr lang="pt-PT" dirty="0"/>
          </a:p>
        </p:txBody>
      </p:sp>
      <p:pic>
        <p:nvPicPr>
          <p:cNvPr id="7" name="Imagem 6" descr="castanha.jpg"/>
          <p:cNvPicPr>
            <a:picLocks noChangeAspect="1"/>
          </p:cNvPicPr>
          <p:nvPr/>
        </p:nvPicPr>
        <p:blipFill>
          <a:blip r:embed="rId3" cstate="print"/>
          <a:srcRect l="24590" r="13114"/>
          <a:stretch>
            <a:fillRect/>
          </a:stretch>
        </p:blipFill>
        <p:spPr>
          <a:xfrm flipH="1">
            <a:off x="0" y="0"/>
            <a:ext cx="271464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100000">
              <a:schemeClr val="tx1"/>
            </a:gs>
            <a:gs pos="100000">
              <a:schemeClr val="accent1">
                <a:shade val="100000"/>
                <a:satMod val="115000"/>
              </a:schemeClr>
            </a:gs>
          </a:gsLst>
          <a:lin ang="21594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eta de movimento para a direita 6">
            <a:hlinkClick r:id="rId2" action="ppaction://hlinkfile"/>
          </p:cNvPr>
          <p:cNvSpPr/>
          <p:nvPr/>
        </p:nvSpPr>
        <p:spPr>
          <a:xfrm>
            <a:off x="571472" y="4857760"/>
            <a:ext cx="2071702" cy="128588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823898"/>
          </a:xfrm>
        </p:spPr>
        <p:txBody>
          <a:bodyPr/>
          <a:lstStyle/>
          <a:p>
            <a:pPr algn="ctr"/>
            <a:r>
              <a:rPr lang="pt-PT" dirty="0" smtClean="0">
                <a:solidFill>
                  <a:srgbClr val="FFC000"/>
                </a:solidFill>
              </a:rPr>
              <a:t>Potencialidades</a:t>
            </a:r>
            <a:endParaRPr lang="pt-PT" dirty="0">
              <a:solidFill>
                <a:srgbClr val="FFC000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354442" y="1500174"/>
            <a:ext cx="5432400" cy="5000660"/>
          </a:xfrm>
        </p:spPr>
        <p:txBody>
          <a:bodyPr/>
          <a:lstStyle/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entrada de divisas no país com os mercados de exportação;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produto muito valorizado e de prestígio no estrangeiro;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produto usado na alimentação humana e animal; 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grande facilidade de escoamento; 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material genético valioso; 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produto biológico; 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investigação em híbridos resistentes às doenças da tinta e cancro;</a:t>
            </a:r>
          </a:p>
          <a:p>
            <a:endParaRPr lang="pt-PT" dirty="0"/>
          </a:p>
        </p:txBody>
      </p:sp>
      <p:pic>
        <p:nvPicPr>
          <p:cNvPr id="6" name="Imagem 5" descr="castanheiro2.jpg"/>
          <p:cNvPicPr>
            <a:picLocks noChangeAspect="1"/>
          </p:cNvPicPr>
          <p:nvPr/>
        </p:nvPicPr>
        <p:blipFill>
          <a:blip r:embed="rId3" cstate="print"/>
          <a:srcRect l="21818" r="7274"/>
          <a:stretch>
            <a:fillRect/>
          </a:stretch>
        </p:blipFill>
        <p:spPr>
          <a:xfrm>
            <a:off x="0" y="0"/>
            <a:ext cx="278605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752460"/>
          </a:xfrm>
        </p:spPr>
        <p:txBody>
          <a:bodyPr/>
          <a:lstStyle/>
          <a:p>
            <a:r>
              <a:rPr lang="pt-PT" dirty="0" smtClean="0">
                <a:solidFill>
                  <a:srgbClr val="FFC000"/>
                </a:solidFill>
              </a:rPr>
              <a:t>Valor monetário</a:t>
            </a:r>
            <a:endParaRPr lang="pt-PT" dirty="0">
              <a:solidFill>
                <a:srgbClr val="FFC000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354442" y="1571612"/>
            <a:ext cx="5218086" cy="4857784"/>
          </a:xfrm>
        </p:spPr>
        <p:txBody>
          <a:bodyPr/>
          <a:lstStyle/>
          <a:p>
            <a:pPr algn="l">
              <a:buBlip>
                <a:blip r:embed="rId2"/>
              </a:buBlip>
            </a:pPr>
            <a:r>
              <a:rPr lang="pt-PT" dirty="0" smtClean="0"/>
              <a:t>A maior área de produção de castanha na Terra Fria Transmontana representa cerca de 10  milhões de euros.</a:t>
            </a:r>
          </a:p>
          <a:p>
            <a:pPr algn="l"/>
            <a:endParaRPr lang="pt-PT" dirty="0" smtClean="0"/>
          </a:p>
          <a:p>
            <a:pPr algn="l">
              <a:buBlip>
                <a:blip r:embed="rId2"/>
              </a:buBlip>
            </a:pPr>
            <a:r>
              <a:rPr lang="pt-PT" dirty="0" smtClean="0"/>
              <a:t>A castanha é o produto mais produzido na Terra Fria Transmontana</a:t>
            </a:r>
            <a:endParaRPr lang="pt-PT" dirty="0"/>
          </a:p>
        </p:txBody>
      </p:sp>
      <p:pic>
        <p:nvPicPr>
          <p:cNvPr id="6" name="Imagem 5" descr="castanheiro.jpg"/>
          <p:cNvPicPr>
            <a:picLocks noChangeAspect="1"/>
          </p:cNvPicPr>
          <p:nvPr/>
        </p:nvPicPr>
        <p:blipFill>
          <a:blip r:embed="rId3" cstate="print"/>
          <a:srcRect r="47222"/>
          <a:stretch>
            <a:fillRect/>
          </a:stretch>
        </p:blipFill>
        <p:spPr>
          <a:xfrm>
            <a:off x="0" y="0"/>
            <a:ext cx="27146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109650"/>
          </a:xfrm>
        </p:spPr>
        <p:txBody>
          <a:bodyPr/>
          <a:lstStyle/>
          <a:p>
            <a:r>
              <a:rPr lang="pt-PT" dirty="0" smtClean="0">
                <a:solidFill>
                  <a:srgbClr val="FFC000"/>
                </a:solidFill>
              </a:rPr>
              <a:t>Benefícios para a população local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354442" y="1928802"/>
            <a:ext cx="5218086" cy="4357718"/>
          </a:xfrm>
        </p:spPr>
        <p:txBody>
          <a:bodyPr/>
          <a:lstStyle/>
          <a:p>
            <a:pPr algn="l">
              <a:buBlip>
                <a:blip r:embed="rId2"/>
              </a:buBlip>
            </a:pPr>
            <a:r>
              <a:rPr lang="pt-PT" dirty="0" smtClean="0"/>
              <a:t>Principal rendimento para grande parte das famílias na região.</a:t>
            </a:r>
          </a:p>
          <a:p>
            <a:pPr algn="l">
              <a:buBlip>
                <a:blip r:embed="rId2"/>
              </a:buBlip>
            </a:pPr>
            <a:endParaRPr lang="pt-PT" dirty="0" smtClean="0"/>
          </a:p>
          <a:p>
            <a:pPr algn="l">
              <a:buBlip>
                <a:blip r:embed="rId2"/>
              </a:buBlip>
            </a:pPr>
            <a:r>
              <a:rPr lang="pt-PT" dirty="0" smtClean="0"/>
              <a:t>Alimentação do gado.</a:t>
            </a:r>
          </a:p>
          <a:p>
            <a:pPr algn="l">
              <a:buBlip>
                <a:blip r:embed="rId2"/>
              </a:buBlip>
            </a:pPr>
            <a:endParaRPr lang="pt-PT" dirty="0" smtClean="0"/>
          </a:p>
          <a:p>
            <a:pPr algn="l">
              <a:buBlip>
                <a:blip r:embed="rId2"/>
              </a:buBlip>
            </a:pPr>
            <a:endParaRPr lang="pt-PT" dirty="0" smtClean="0"/>
          </a:p>
          <a:p>
            <a:pPr algn="l">
              <a:buBlip>
                <a:blip r:embed="rId2"/>
              </a:buBlip>
            </a:pPr>
            <a:endParaRPr lang="pt-PT" dirty="0"/>
          </a:p>
        </p:txBody>
      </p:sp>
      <p:pic>
        <p:nvPicPr>
          <p:cNvPr id="6" name="Imagem 5" descr="castanhas300.jpg"/>
          <p:cNvPicPr>
            <a:picLocks noChangeAspect="1"/>
          </p:cNvPicPr>
          <p:nvPr/>
        </p:nvPicPr>
        <p:blipFill>
          <a:blip r:embed="rId3" cstate="print"/>
          <a:srcRect r="26875"/>
          <a:stretch>
            <a:fillRect/>
          </a:stretch>
        </p:blipFill>
        <p:spPr>
          <a:xfrm>
            <a:off x="0" y="0"/>
            <a:ext cx="278605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2714612" y="533400"/>
            <a:ext cx="6215106" cy="1323964"/>
          </a:xfrm>
        </p:spPr>
        <p:txBody>
          <a:bodyPr/>
          <a:lstStyle/>
          <a:p>
            <a:pPr algn="ctr"/>
            <a:r>
              <a:rPr lang="pt-PT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Principais factores desfavoráveis a uma produção de qualidade</a:t>
            </a:r>
            <a:endParaRPr lang="pt-PT" sz="3200" dirty="0">
              <a:solidFill>
                <a:srgbClr val="FFFF00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000364" y="1928802"/>
            <a:ext cx="5786478" cy="4643470"/>
          </a:xfrm>
        </p:spPr>
        <p:txBody>
          <a:bodyPr/>
          <a:lstStyle/>
          <a:p>
            <a:pPr algn="l">
              <a:buBlip>
                <a:blip r:embed="rId2"/>
              </a:buBlip>
            </a:pPr>
            <a:endParaRPr lang="pt-PT" dirty="0" smtClean="0"/>
          </a:p>
          <a:p>
            <a:pPr algn="l">
              <a:buBlip>
                <a:blip r:embed="rId2"/>
              </a:buBlip>
            </a:pPr>
            <a:endParaRPr lang="pt-PT" dirty="0" smtClean="0"/>
          </a:p>
          <a:p>
            <a:pPr algn="l">
              <a:buBlip>
                <a:blip r:embed="rId2"/>
              </a:buBlip>
            </a:pPr>
            <a:r>
              <a:rPr lang="pt-PT" dirty="0" smtClean="0"/>
              <a:t>Condições climatéricas</a:t>
            </a:r>
          </a:p>
          <a:p>
            <a:pPr algn="l"/>
            <a:r>
              <a:rPr lang="pt-PT" dirty="0" smtClean="0"/>
              <a:t>	- Chuvas </a:t>
            </a:r>
          </a:p>
          <a:p>
            <a:pPr algn="l"/>
            <a:r>
              <a:rPr lang="pt-PT" dirty="0" smtClean="0"/>
              <a:t>	- Geadas </a:t>
            </a:r>
          </a:p>
          <a:p>
            <a:pPr algn="l">
              <a:buBlip>
                <a:blip r:embed="rId2"/>
              </a:buBlip>
            </a:pPr>
            <a:r>
              <a:rPr lang="pt-PT" dirty="0" smtClean="0"/>
              <a:t>Pragas</a:t>
            </a:r>
          </a:p>
          <a:p>
            <a:pPr algn="l"/>
            <a:r>
              <a:rPr lang="pt-PT" dirty="0" smtClean="0"/>
              <a:t>	- Doença da tinta </a:t>
            </a:r>
          </a:p>
          <a:p>
            <a:pPr algn="l"/>
            <a:r>
              <a:rPr lang="pt-PT" dirty="0" smtClean="0"/>
              <a:t>	- Cancro do castanheiro	</a:t>
            </a:r>
          </a:p>
          <a:p>
            <a:pPr algn="l"/>
            <a:endParaRPr lang="pt-PT" dirty="0" smtClean="0"/>
          </a:p>
          <a:p>
            <a:endParaRPr lang="pt-PT" dirty="0"/>
          </a:p>
        </p:txBody>
      </p:sp>
      <p:pic>
        <p:nvPicPr>
          <p:cNvPr id="6" name="Imagem 5" descr="castanhas lol.jpg"/>
          <p:cNvPicPr>
            <a:picLocks noChangeAspect="1"/>
          </p:cNvPicPr>
          <p:nvPr/>
        </p:nvPicPr>
        <p:blipFill>
          <a:blip r:embed="rId3" cstate="print"/>
          <a:srcRect l="12621" r="18870"/>
          <a:stretch>
            <a:fillRect/>
          </a:stretch>
        </p:blipFill>
        <p:spPr>
          <a:xfrm>
            <a:off x="0" y="0"/>
            <a:ext cx="27146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681022"/>
          </a:xfrm>
        </p:spPr>
        <p:txBody>
          <a:bodyPr/>
          <a:lstStyle/>
          <a:p>
            <a:pPr algn="ctr"/>
            <a:r>
              <a:rPr lang="pt-PT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Doença da tinta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357554" y="1857364"/>
            <a:ext cx="5218086" cy="4286280"/>
          </a:xfrm>
        </p:spPr>
        <p:txBody>
          <a:bodyPr/>
          <a:lstStyle/>
          <a:p>
            <a:pPr algn="l">
              <a:buBlip>
                <a:blip r:embed="rId2"/>
              </a:buBlip>
            </a:pPr>
            <a:r>
              <a:rPr lang="pt-PT" sz="2400" dirty="0" smtClean="0"/>
              <a:t>Em Portugal a Doença da Tinta, cujo nome se deve à cor negra que a árvore adquire por baixo da casca quando atacada;</a:t>
            </a:r>
          </a:p>
          <a:p>
            <a:pPr algn="l">
              <a:buBlip>
                <a:blip r:embed="rId2"/>
              </a:buBlip>
            </a:pPr>
            <a:endParaRPr lang="pt-PT" sz="2400" dirty="0" smtClean="0"/>
          </a:p>
          <a:p>
            <a:pPr algn="l">
              <a:buBlip>
                <a:blip r:embed="rId2"/>
              </a:buBlip>
            </a:pPr>
            <a:r>
              <a:rPr lang="pt-PT" sz="2400" dirty="0" smtClean="0"/>
              <a:t>É conhecida desde o século XIX e constitui uma das maiores ameaças à cultura do castanheiro, tendo-se verificado em diversas regiões a destruição em massa de extensas áreas de souto. </a:t>
            </a:r>
          </a:p>
          <a:p>
            <a:endParaRPr lang="pt-PT" dirty="0"/>
          </a:p>
        </p:txBody>
      </p:sp>
      <p:pic>
        <p:nvPicPr>
          <p:cNvPr id="6" name="Imagem 5" descr="FAGA_Castanea_sativa_tinta_2998.JPG"/>
          <p:cNvPicPr>
            <a:picLocks noChangeAspect="1"/>
          </p:cNvPicPr>
          <p:nvPr/>
        </p:nvPicPr>
        <p:blipFill>
          <a:blip r:embed="rId3" cstate="print"/>
          <a:srcRect l="10001" r="10000"/>
          <a:stretch>
            <a:fillRect/>
          </a:stretch>
        </p:blipFill>
        <p:spPr>
          <a:xfrm>
            <a:off x="0" y="0"/>
            <a:ext cx="285748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181088"/>
          </a:xfrm>
        </p:spPr>
        <p:txBody>
          <a:bodyPr/>
          <a:lstStyle/>
          <a:p>
            <a:pPr algn="ctr"/>
            <a:r>
              <a:rPr lang="pt-PT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Cancro do castanheiro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354442" y="2000240"/>
            <a:ext cx="5114778" cy="3857652"/>
          </a:xfrm>
        </p:spPr>
        <p:txBody>
          <a:bodyPr/>
          <a:lstStyle/>
          <a:p>
            <a:pPr algn="l">
              <a:buBlip>
                <a:blip r:embed="rId2"/>
              </a:buBlip>
            </a:pPr>
            <a:r>
              <a:rPr lang="pt-PT" sz="2400" dirty="0" smtClean="0"/>
              <a:t>A doença que está presente na Europa há várias décadas foi detectada pela primeira vez, em Portugal, em 1989, na região de Trás-os-Montes</a:t>
            </a:r>
          </a:p>
          <a:p>
            <a:pPr algn="l">
              <a:buBlip>
                <a:blip r:embed="rId2"/>
              </a:buBlip>
            </a:pPr>
            <a:endParaRPr lang="pt-PT" sz="2400" dirty="0" smtClean="0"/>
          </a:p>
          <a:p>
            <a:pPr algn="l">
              <a:buBlip>
                <a:blip r:embed="rId2"/>
              </a:buBlip>
            </a:pPr>
            <a:endParaRPr lang="pt-PT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143380"/>
            <a:ext cx="235593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6000760" y="5429264"/>
            <a:ext cx="2775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Fig.1 - Tronco infectado com cancro do castanheiro</a:t>
            </a:r>
            <a:endParaRPr lang="pt-PT" dirty="0">
              <a:solidFill>
                <a:schemeClr val="bg1"/>
              </a:solidFill>
            </a:endParaRPr>
          </a:p>
        </p:txBody>
      </p:sp>
      <p:pic>
        <p:nvPicPr>
          <p:cNvPr id="8" name="Imagem 7" descr="CancroCastanheiro3.jpg"/>
          <p:cNvPicPr>
            <a:picLocks noChangeAspect="1"/>
          </p:cNvPicPr>
          <p:nvPr/>
        </p:nvPicPr>
        <p:blipFill>
          <a:blip r:embed="rId4" cstate="print"/>
          <a:srcRect l="19644" t="7291" r="12499"/>
          <a:stretch>
            <a:fillRect/>
          </a:stretch>
        </p:blipFill>
        <p:spPr>
          <a:xfrm>
            <a:off x="0" y="0"/>
            <a:ext cx="27146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681022"/>
          </a:xfrm>
        </p:spPr>
        <p:txBody>
          <a:bodyPr/>
          <a:lstStyle/>
          <a:p>
            <a:pPr algn="ctr"/>
            <a:r>
              <a:rPr lang="pt-PT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Zonas Afectadas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354442" y="2285992"/>
            <a:ext cx="5114778" cy="4071966"/>
          </a:xfrm>
        </p:spPr>
        <p:txBody>
          <a:bodyPr>
            <a:normAutofit/>
          </a:bodyPr>
          <a:lstStyle/>
          <a:p>
            <a:pPr algn="l">
              <a:buBlip>
                <a:blip r:embed="rId2"/>
              </a:buBlip>
            </a:pPr>
            <a:r>
              <a:rPr lang="pt-PT" sz="2400" dirty="0" smtClean="0"/>
              <a:t>A zona de </a:t>
            </a:r>
            <a:r>
              <a:rPr lang="pt-PT" sz="2400" dirty="0" err="1" smtClean="0"/>
              <a:t>Padrela</a:t>
            </a:r>
            <a:r>
              <a:rPr lang="pt-PT" sz="2400" dirty="0" smtClean="0"/>
              <a:t> foi a mais afectada, verificando-se que a variedade Judia apresenta maior sensibilidade à doença.</a:t>
            </a:r>
          </a:p>
          <a:p>
            <a:pPr algn="l">
              <a:buBlip>
                <a:blip r:embed="rId2"/>
              </a:buBlip>
            </a:pPr>
            <a:endParaRPr lang="pt-PT" sz="2400" dirty="0" smtClean="0"/>
          </a:p>
          <a:p>
            <a:pPr algn="l">
              <a:buBlip>
                <a:blip r:embed="rId2"/>
              </a:buBlip>
            </a:pPr>
            <a:r>
              <a:rPr lang="pt-PT" sz="2400" dirty="0" smtClean="0"/>
              <a:t> No território da TFT o cancro do castanheiro afectou com maior intensidade a zona de Parada.</a:t>
            </a:r>
          </a:p>
          <a:p>
            <a:endParaRPr lang="pt-PT" dirty="0"/>
          </a:p>
        </p:txBody>
      </p:sp>
      <p:pic>
        <p:nvPicPr>
          <p:cNvPr id="8" name="Imagem 7" descr="velho_castanheiro.jpg"/>
          <p:cNvPicPr>
            <a:picLocks noChangeAspect="1"/>
          </p:cNvPicPr>
          <p:nvPr/>
        </p:nvPicPr>
        <p:blipFill>
          <a:blip r:embed="rId3" cstate="print"/>
          <a:srcRect l="21796" t="7693" r="29487"/>
          <a:stretch>
            <a:fillRect/>
          </a:stretch>
        </p:blipFill>
        <p:spPr>
          <a:xfrm>
            <a:off x="0" y="0"/>
            <a:ext cx="27146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823898"/>
          </a:xfrm>
        </p:spPr>
        <p:txBody>
          <a:bodyPr/>
          <a:lstStyle/>
          <a:p>
            <a:pPr algn="ctr"/>
            <a:r>
              <a:rPr lang="pt-PT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Parasitas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2928926" y="1571612"/>
            <a:ext cx="5929354" cy="4857784"/>
          </a:xfrm>
        </p:spPr>
        <p:txBody>
          <a:bodyPr>
            <a:normAutofit lnSpcReduction="10000"/>
          </a:bodyPr>
          <a:lstStyle/>
          <a:p>
            <a:pPr algn="l"/>
            <a:r>
              <a:rPr lang="pt-PT" b="1" dirty="0" smtClean="0"/>
              <a:t>Agricultor com nova arma para combater doenças do castanheiro </a:t>
            </a:r>
          </a:p>
          <a:p>
            <a:pPr algn="l"/>
            <a:endParaRPr lang="pt-PT" b="1" dirty="0" smtClean="0"/>
          </a:p>
          <a:p>
            <a:pPr algn="l"/>
            <a:r>
              <a:rPr lang="pt-PT" b="1" dirty="0" smtClean="0"/>
              <a:t>“</a:t>
            </a:r>
            <a:r>
              <a:rPr lang="pt-PT" sz="2000" b="1" dirty="0" smtClean="0"/>
              <a:t>Apesar dos inúmeros trabalhos de investigação postos no terreno, ainda não existe uma cura para as doenças que ameaçam os castanheiros, como a tinta ou o cancro. No entanto, no combate ao "bichado", a técnica de atrair para uma armadilha os insectos machos, através da utilização de </a:t>
            </a:r>
            <a:r>
              <a:rPr lang="pt-PT" sz="2000" b="1" dirty="0" err="1" smtClean="0"/>
              <a:t>feromonas</a:t>
            </a:r>
            <a:r>
              <a:rPr lang="pt-PT" sz="2000" b="1" dirty="0" smtClean="0"/>
              <a:t>, tem "dado frutos" na produção de uma empresa transmontana ”</a:t>
            </a:r>
          </a:p>
          <a:p>
            <a:pPr algn="l"/>
            <a:endParaRPr lang="pt-PT" sz="2000" b="1" dirty="0" smtClean="0"/>
          </a:p>
          <a:p>
            <a:pPr algn="l"/>
            <a:r>
              <a:rPr lang="pt-PT" sz="2000" b="1" dirty="0" smtClean="0"/>
              <a:t>				</a:t>
            </a:r>
            <a:r>
              <a:rPr lang="pt-PT" sz="1400" dirty="0" smtClean="0"/>
              <a:t>José Manuel Cardoso </a:t>
            </a:r>
          </a:p>
          <a:p>
            <a:pPr algn="l"/>
            <a:r>
              <a:rPr lang="pt-PT" sz="1400" dirty="0" smtClean="0"/>
              <a:t>				19 de Novembro de 2009</a:t>
            </a:r>
          </a:p>
          <a:p>
            <a:pPr algn="l"/>
            <a:r>
              <a:rPr lang="pt-PT" sz="1400" dirty="0" smtClean="0"/>
              <a:t>				A voz de Trás-os-Montes</a:t>
            </a:r>
            <a:endParaRPr lang="pt-PT" sz="1400" dirty="0"/>
          </a:p>
        </p:txBody>
      </p:sp>
      <p:pic>
        <p:nvPicPr>
          <p:cNvPr id="6" name="Imagem 5" descr="agricultorcomnovaarmaparacombaterdoenasd-ee15.jpg"/>
          <p:cNvPicPr>
            <a:picLocks noChangeAspect="1"/>
          </p:cNvPicPr>
          <p:nvPr/>
        </p:nvPicPr>
        <p:blipFill>
          <a:blip r:embed="rId2" cstate="print"/>
          <a:srcRect l="14731" r="29296"/>
          <a:stretch>
            <a:fillRect/>
          </a:stretch>
        </p:blipFill>
        <p:spPr>
          <a:xfrm>
            <a:off x="0" y="0"/>
            <a:ext cx="27146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57554" y="785794"/>
            <a:ext cx="5105400" cy="681022"/>
          </a:xfrm>
        </p:spPr>
        <p:txBody>
          <a:bodyPr/>
          <a:lstStyle/>
          <a:p>
            <a:pPr algn="ctr"/>
            <a:r>
              <a:rPr lang="pt-PT" dirty="0" smtClean="0">
                <a:solidFill>
                  <a:srgbClr val="FFFF00"/>
                </a:solidFill>
              </a:rPr>
              <a:t>Castanha</a:t>
            </a:r>
            <a:endParaRPr lang="pt-PT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428992" y="1928802"/>
            <a:ext cx="5114778" cy="3786214"/>
          </a:xfrm>
        </p:spPr>
        <p:txBody>
          <a:bodyPr>
            <a:normAutofit fontScale="92500"/>
          </a:bodyPr>
          <a:lstStyle/>
          <a:p>
            <a:pPr algn="l">
              <a:buBlip>
                <a:blip r:embed="rId2"/>
              </a:buBlip>
            </a:pPr>
            <a:r>
              <a:rPr lang="pt-PT" sz="2400" dirty="0" smtClean="0"/>
              <a:t>A produção da castanha é uma actividade estratégica para o nordeste transmontano, contribuindo para a fixação da população e para o incremento de actividades económicas ligadas ao meio rural.</a:t>
            </a:r>
          </a:p>
          <a:p>
            <a:pPr algn="l">
              <a:buBlip>
                <a:blip r:embed="rId2"/>
              </a:buBlip>
            </a:pPr>
            <a:endParaRPr lang="pt-PT" sz="2400" dirty="0" smtClean="0"/>
          </a:p>
          <a:p>
            <a:pPr algn="l">
              <a:buBlip>
                <a:blip r:embed="rId2"/>
              </a:buBlip>
            </a:pPr>
            <a:r>
              <a:rPr lang="pt-PT" sz="2400" dirty="0" smtClean="0"/>
              <a:t>Em 2009 decorreu a 4ª edição da rural </a:t>
            </a:r>
            <a:r>
              <a:rPr lang="pt-PT" sz="2400" dirty="0" err="1" smtClean="0"/>
              <a:t>castanea</a:t>
            </a:r>
            <a:r>
              <a:rPr lang="pt-PT" sz="2400" dirty="0" smtClean="0"/>
              <a:t>, uma iniciativa que pretende divulgar a castanha de Vinhais;</a:t>
            </a:r>
          </a:p>
          <a:p>
            <a:endParaRPr lang="pt-PT" dirty="0"/>
          </a:p>
        </p:txBody>
      </p:sp>
      <p:pic>
        <p:nvPicPr>
          <p:cNvPr id="7" name="Imagem 6" descr="castanha.jpg"/>
          <p:cNvPicPr>
            <a:picLocks noChangeAspect="1"/>
          </p:cNvPicPr>
          <p:nvPr/>
        </p:nvPicPr>
        <p:blipFill>
          <a:blip r:embed="rId3" cstate="print"/>
          <a:srcRect l="20272" r="10472"/>
          <a:stretch>
            <a:fillRect/>
          </a:stretch>
        </p:blipFill>
        <p:spPr>
          <a:xfrm>
            <a:off x="0" y="0"/>
            <a:ext cx="292892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2714612" y="428604"/>
            <a:ext cx="5857916" cy="895336"/>
          </a:xfrm>
        </p:spPr>
        <p:txBody>
          <a:bodyPr/>
          <a:lstStyle/>
          <a:p>
            <a:pPr algn="ctr"/>
            <a:r>
              <a:rPr lang="pt-PT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Variedades de castanhas dominantes 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2928926" y="1714488"/>
            <a:ext cx="5929354" cy="4786346"/>
          </a:xfrm>
        </p:spPr>
        <p:txBody>
          <a:bodyPr/>
          <a:lstStyle/>
          <a:p>
            <a:pPr lvl="0" algn="l"/>
            <a:r>
              <a:rPr lang="pt-PT" sz="2400" dirty="0" smtClean="0">
                <a:latin typeface="Arial" pitchFamily="34" charset="0"/>
                <a:cs typeface="Arial" pitchFamily="34" charset="0"/>
              </a:rPr>
              <a:t>Predomina nos soutos mais antigos</a:t>
            </a:r>
          </a:p>
          <a:p>
            <a:pPr lvl="0" algn="l"/>
            <a:r>
              <a:rPr lang="pt-PT" sz="2400" dirty="0" smtClean="0">
                <a:latin typeface="Arial" pitchFamily="34" charset="0"/>
                <a:cs typeface="Arial" pitchFamily="34" charset="0"/>
              </a:rPr>
              <a:t>Castanhas  pequenas, mas com melhor sabor</a:t>
            </a:r>
          </a:p>
          <a:p>
            <a:pPr algn="l"/>
            <a:endParaRPr lang="pt-PT" sz="24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pt-PT" sz="2400" dirty="0" smtClean="0">
                <a:latin typeface="Arial" pitchFamily="34" charset="0"/>
                <a:cs typeface="Arial" pitchFamily="34" charset="0"/>
              </a:rPr>
              <a:t>É uma variedade de grande dimensão, sendo por isso muito utilizada nas novas plantações , também por ser resistente a doença da tinta.</a:t>
            </a:r>
          </a:p>
          <a:p>
            <a:pPr algn="l"/>
            <a:endParaRPr lang="pt-PT" sz="2400" dirty="0" smtClean="0">
              <a:latin typeface="Arial" pitchFamily="34" charset="0"/>
              <a:cs typeface="Arial" pitchFamily="34" charset="0"/>
            </a:endParaRPr>
          </a:p>
          <a:p>
            <a:pPr lvl="0" algn="l"/>
            <a:r>
              <a:rPr lang="pt-PT" sz="2400" dirty="0" smtClean="0">
                <a:latin typeface="Arial" pitchFamily="34" charset="0"/>
                <a:cs typeface="Arial" pitchFamily="34" charset="0"/>
              </a:rPr>
              <a:t>Variedade de castanha  francesa comparada com a variedade judia</a:t>
            </a:r>
            <a:r>
              <a:rPr lang="pt-PT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l"/>
            <a:endParaRPr lang="pt-PT" sz="2400" dirty="0" smtClean="0">
              <a:latin typeface="Arial" pitchFamily="34" charset="0"/>
              <a:cs typeface="Arial" pitchFamily="34" charset="0"/>
            </a:endParaRPr>
          </a:p>
          <a:p>
            <a:pPr algn="l"/>
            <a:endParaRPr lang="pt-PT" sz="2400" dirty="0" smtClean="0">
              <a:latin typeface="Arial" pitchFamily="34" charset="0"/>
              <a:cs typeface="Arial" pitchFamily="34" charset="0"/>
            </a:endParaRPr>
          </a:p>
          <a:p>
            <a:pPr algn="l"/>
            <a:endParaRPr lang="pt-PT" sz="2400" dirty="0" smtClean="0">
              <a:latin typeface="Arial" pitchFamily="34" charset="0"/>
              <a:cs typeface="Arial" pitchFamily="34" charset="0"/>
            </a:endParaRPr>
          </a:p>
          <a:p>
            <a:pPr lvl="0" algn="l"/>
            <a:endParaRPr lang="pt-PT" sz="2400" dirty="0" smtClean="0">
              <a:latin typeface="Arial" pitchFamily="34" charset="0"/>
              <a:cs typeface="Arial" pitchFamily="34" charset="0"/>
            </a:endParaRPr>
          </a:p>
          <a:p>
            <a:endParaRPr lang="pt-PT" dirty="0"/>
          </a:p>
        </p:txBody>
      </p:sp>
      <p:grpSp>
        <p:nvGrpSpPr>
          <p:cNvPr id="6" name="Grupo 5"/>
          <p:cNvGrpSpPr/>
          <p:nvPr/>
        </p:nvGrpSpPr>
        <p:grpSpPr>
          <a:xfrm>
            <a:off x="0" y="1714488"/>
            <a:ext cx="2801143" cy="1003284"/>
            <a:chOff x="-3070595" y="-246840"/>
            <a:chExt cx="3002873" cy="1003284"/>
          </a:xfrm>
          <a:solidFill>
            <a:srgbClr val="0070C0"/>
          </a:solidFill>
        </p:grpSpPr>
        <p:sp>
          <p:nvSpPr>
            <p:cNvPr id="7" name="Rectângulo arredondado 6"/>
            <p:cNvSpPr/>
            <p:nvPr/>
          </p:nvSpPr>
          <p:spPr>
            <a:xfrm>
              <a:off x="-3070595" y="-246840"/>
              <a:ext cx="3002873" cy="1003284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ângulo 7"/>
            <p:cNvSpPr/>
            <p:nvPr/>
          </p:nvSpPr>
          <p:spPr>
            <a:xfrm>
              <a:off x="-2759155" y="-175402"/>
              <a:ext cx="2297484" cy="9053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200" kern="1200" dirty="0" smtClean="0"/>
                <a:t>1ºlongal</a:t>
              </a:r>
              <a:endParaRPr lang="pt-PT" sz="3200" kern="1200" dirty="0"/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0" y="3571876"/>
            <a:ext cx="2857488" cy="1003284"/>
            <a:chOff x="0" y="2344291"/>
            <a:chExt cx="3288625" cy="1003284"/>
          </a:xfrm>
        </p:grpSpPr>
        <p:sp>
          <p:nvSpPr>
            <p:cNvPr id="10" name="Rectângulo arredondado 9"/>
            <p:cNvSpPr/>
            <p:nvPr/>
          </p:nvSpPr>
          <p:spPr>
            <a:xfrm>
              <a:off x="0" y="2344291"/>
              <a:ext cx="3288625" cy="1003284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ângulo 10"/>
            <p:cNvSpPr/>
            <p:nvPr/>
          </p:nvSpPr>
          <p:spPr>
            <a:xfrm>
              <a:off x="48976" y="2393267"/>
              <a:ext cx="3190673" cy="9053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200" kern="1200" dirty="0" smtClean="0"/>
                <a:t>2ºJudia</a:t>
              </a:r>
              <a:endParaRPr lang="pt-PT" sz="3200" kern="1200" dirty="0"/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1" y="5357826"/>
            <a:ext cx="2857488" cy="1003284"/>
            <a:chOff x="21" y="4214842"/>
            <a:chExt cx="3288625" cy="1003284"/>
          </a:xfrm>
        </p:grpSpPr>
        <p:sp>
          <p:nvSpPr>
            <p:cNvPr id="13" name="Rectângulo arredondado 12"/>
            <p:cNvSpPr/>
            <p:nvPr/>
          </p:nvSpPr>
          <p:spPr>
            <a:xfrm>
              <a:off x="21" y="4214842"/>
              <a:ext cx="3288625" cy="1003284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ângulo 13"/>
            <p:cNvSpPr/>
            <p:nvPr/>
          </p:nvSpPr>
          <p:spPr>
            <a:xfrm>
              <a:off x="48997" y="4263818"/>
              <a:ext cx="3190673" cy="9053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200" kern="1200" dirty="0" smtClean="0"/>
                <a:t>3ºMarron</a:t>
              </a:r>
              <a:endParaRPr lang="pt-PT" sz="3200" kern="1200" dirty="0"/>
            </a:p>
          </p:txBody>
        </p:sp>
      </p:grpSp>
      <p:sp>
        <p:nvSpPr>
          <p:cNvPr id="15" name="Estrela de 5 pontas 14"/>
          <p:cNvSpPr/>
          <p:nvPr/>
        </p:nvSpPr>
        <p:spPr>
          <a:xfrm>
            <a:off x="8715372" y="6572248"/>
            <a:ext cx="428628" cy="2857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642910" y="500042"/>
            <a:ext cx="792961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Pontos Fortes</a:t>
            </a:r>
          </a:p>
          <a:p>
            <a:endParaRPr lang="pt-PT" dirty="0" smtClean="0">
              <a:solidFill>
                <a:schemeClr val="bg1"/>
              </a:solidFill>
            </a:endParaRPr>
          </a:p>
          <a:p>
            <a:pPr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Aumento significativo da área de castanheiros na região de Trás-os-Montes.</a:t>
            </a:r>
          </a:p>
          <a:p>
            <a:pPr>
              <a:buBlip>
                <a:blip r:embed="rId2"/>
              </a:buBlip>
            </a:pPr>
            <a:endParaRPr lang="pt-PT" dirty="0" smtClean="0">
              <a:solidFill>
                <a:schemeClr val="bg1"/>
              </a:solidFill>
            </a:endParaRPr>
          </a:p>
          <a:p>
            <a:pPr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Boa valorização da castanha nos mercados internacionais, consequência da diminuição da produção europeia baseada na cultura de montanha.</a:t>
            </a:r>
          </a:p>
          <a:p>
            <a:pPr>
              <a:buBlip>
                <a:blip r:embed="rId2"/>
              </a:buBlip>
            </a:pPr>
            <a:endParaRPr lang="pt-PT" dirty="0" smtClean="0">
              <a:solidFill>
                <a:schemeClr val="bg1"/>
              </a:solidFill>
            </a:endParaRPr>
          </a:p>
          <a:p>
            <a:pPr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 A castanha portuguesa impõe-se há décadas no mercado externo, sendo um produto que nos permite manter, com larga vantagem, um saldo positivo na balança comercial.</a:t>
            </a:r>
          </a:p>
          <a:p>
            <a:pPr>
              <a:buBlip>
                <a:blip r:embed="rId2"/>
              </a:buBlip>
            </a:pPr>
            <a:endParaRPr lang="pt-PT" dirty="0" smtClean="0">
              <a:solidFill>
                <a:schemeClr val="bg1"/>
              </a:solidFill>
            </a:endParaRPr>
          </a:p>
          <a:p>
            <a:pPr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A nível nacional existem quatro “Denominações de Origem Protegida” (DOP) para a castanha. A certificação da castanha pode ser uma mais valia para os produtores, garantindo o escoamento do fruto ao melhor preço.</a:t>
            </a:r>
          </a:p>
          <a:p>
            <a:pPr>
              <a:buBlip>
                <a:blip r:embed="rId2"/>
              </a:buBlip>
            </a:pPr>
            <a:endParaRPr lang="pt-PT" dirty="0" smtClean="0">
              <a:solidFill>
                <a:schemeClr val="bg1"/>
              </a:solidFill>
            </a:endParaRPr>
          </a:p>
          <a:p>
            <a:pPr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Existência de unidades industriais, nomeadamente a da congelação da castanha, localizadas junto das zonas de produção, com boa capacidade de laboração e já com tradição nos mercados externos.</a:t>
            </a:r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895336"/>
          </a:xfrm>
        </p:spPr>
        <p:txBody>
          <a:bodyPr/>
          <a:lstStyle/>
          <a:p>
            <a:pPr algn="ctr"/>
            <a:r>
              <a:rPr lang="pt-PT" dirty="0" smtClean="0">
                <a:solidFill>
                  <a:srgbClr val="FFFF00"/>
                </a:solidFill>
              </a:rPr>
              <a:t>Castanha</a:t>
            </a:r>
            <a:endParaRPr lang="pt-PT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071802" y="1643050"/>
            <a:ext cx="5572164" cy="4143404"/>
          </a:xfrm>
        </p:spPr>
        <p:txBody>
          <a:bodyPr>
            <a:normAutofit/>
          </a:bodyPr>
          <a:lstStyle/>
          <a:p>
            <a:pPr algn="l">
              <a:buBlip>
                <a:blip r:embed="rId2"/>
              </a:buBlip>
            </a:pPr>
            <a:r>
              <a:rPr lang="pt-PT" sz="2400" dirty="0" smtClean="0"/>
              <a:t>Em Vinhais, numa altura em que a Feira do Fumeiro está plenamente consolidada, o município pretende valorizar a castanha, promover a sua produção, promover e divulgar a investigação científica no sector e apostar em novas vertentes de exploração dos soutos, como o turismo e a produção de cogumelos. </a:t>
            </a:r>
          </a:p>
          <a:p>
            <a:endParaRPr lang="pt-PT" dirty="0"/>
          </a:p>
        </p:txBody>
      </p:sp>
      <p:pic>
        <p:nvPicPr>
          <p:cNvPr id="6" name="Imagem 5" descr="castanheiro2.jpg"/>
          <p:cNvPicPr>
            <a:picLocks noChangeAspect="1"/>
          </p:cNvPicPr>
          <p:nvPr/>
        </p:nvPicPr>
        <p:blipFill>
          <a:blip r:embed="rId3" cstate="print"/>
          <a:srcRect r="28658"/>
          <a:stretch>
            <a:fillRect/>
          </a:stretch>
        </p:blipFill>
        <p:spPr>
          <a:xfrm>
            <a:off x="0" y="0"/>
            <a:ext cx="278608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181088"/>
          </a:xfrm>
        </p:spPr>
        <p:txBody>
          <a:bodyPr/>
          <a:lstStyle/>
          <a:p>
            <a:pPr algn="ctr"/>
            <a:r>
              <a:rPr lang="pt-PT" sz="3200" dirty="0" smtClean="0">
                <a:solidFill>
                  <a:srgbClr val="FFC000"/>
                </a:solidFill>
              </a:rPr>
              <a:t>A importância do cultivo da castanha</a:t>
            </a:r>
            <a:endParaRPr lang="pt-PT" sz="32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354442" y="1857364"/>
            <a:ext cx="5114778" cy="4714908"/>
          </a:xfrm>
        </p:spPr>
        <p:txBody>
          <a:bodyPr>
            <a:normAutofit/>
          </a:bodyPr>
          <a:lstStyle/>
          <a:p>
            <a:pPr algn="l">
              <a:buBlip>
                <a:blip r:embed="rId2"/>
              </a:buBlip>
            </a:pPr>
            <a:r>
              <a:rPr lang="pt-PT" dirty="0" smtClean="0"/>
              <a:t>Hoje o castanheiro assume o papel de ex-líbris da paisagem local</a:t>
            </a:r>
          </a:p>
          <a:p>
            <a:pPr lvl="0" algn="l">
              <a:buBlip>
                <a:blip r:embed="rId2"/>
              </a:buBlip>
            </a:pPr>
            <a:r>
              <a:rPr lang="pt-PT" dirty="0" smtClean="0"/>
              <a:t>A produção da castanha é uma actividade estratégica para o nordeste transmontano, contribuindo para a fixação da população e para o incremento de actividades económicas ligadas ao meio rural.</a:t>
            </a:r>
          </a:p>
          <a:p>
            <a:pPr algn="l">
              <a:buBlip>
                <a:blip r:embed="rId2"/>
              </a:buBlip>
            </a:pPr>
            <a:r>
              <a:rPr lang="pt-PT" dirty="0" smtClean="0"/>
              <a:t>A castanha é um produto com um elevado potencial de crescimento por tratar-se de um fruto com uma procura excepcional</a:t>
            </a:r>
          </a:p>
        </p:txBody>
      </p:sp>
      <p:pic>
        <p:nvPicPr>
          <p:cNvPr id="6" name="Imagem 5" descr="castanhas.jpg"/>
          <p:cNvPicPr>
            <a:picLocks noChangeAspect="1"/>
          </p:cNvPicPr>
          <p:nvPr/>
        </p:nvPicPr>
        <p:blipFill>
          <a:blip r:embed="rId3" cstate="print"/>
          <a:srcRect l="24391" r="26829"/>
          <a:stretch>
            <a:fillRect/>
          </a:stretch>
        </p:blipFill>
        <p:spPr>
          <a:xfrm>
            <a:off x="0" y="0"/>
            <a:ext cx="285748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252526"/>
          </a:xfrm>
        </p:spPr>
        <p:txBody>
          <a:bodyPr/>
          <a:lstStyle/>
          <a:p>
            <a:pPr algn="ctr"/>
            <a:r>
              <a:rPr lang="pt-PT" sz="3200" dirty="0" smtClean="0">
                <a:solidFill>
                  <a:srgbClr val="FFC000"/>
                </a:solidFill>
              </a:rPr>
              <a:t>A importância do cultivo da castanha</a:t>
            </a:r>
            <a:endParaRPr lang="pt-PT" sz="32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2786050" y="2000240"/>
            <a:ext cx="6357950" cy="4857760"/>
          </a:xfrm>
        </p:spPr>
        <p:txBody>
          <a:bodyPr>
            <a:normAutofit fontScale="92500"/>
          </a:bodyPr>
          <a:lstStyle/>
          <a:p>
            <a:pPr algn="l">
              <a:buBlip>
                <a:blip r:embed="rId2"/>
              </a:buBlip>
            </a:pPr>
            <a:r>
              <a:rPr lang="pt-PT" dirty="0" smtClean="0"/>
              <a:t>Em Portugal Continental assistiu-se, desde a década de oitenta, a um aumento significativo na área de castanheiros</a:t>
            </a:r>
          </a:p>
          <a:p>
            <a:pPr algn="l">
              <a:buBlip>
                <a:blip r:embed="rId2"/>
              </a:buBlip>
            </a:pPr>
            <a:r>
              <a:rPr lang="pt-PT" dirty="0" smtClean="0"/>
              <a:t>Para esta situação foram decisivos alguns factores: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A valorização da castanha nos mercados internacionais, consequência da diminuição da produção europeia.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Os incentivos ao plantio no âmbito de programas comunitários;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As condições </a:t>
            </a:r>
            <a:r>
              <a:rPr lang="pt-PT" dirty="0" err="1" smtClean="0">
                <a:solidFill>
                  <a:schemeClr val="bg1"/>
                </a:solidFill>
              </a:rPr>
              <a:t>edafoclimáticas</a:t>
            </a:r>
            <a:r>
              <a:rPr lang="pt-PT" dirty="0" smtClean="0">
                <a:solidFill>
                  <a:schemeClr val="bg1"/>
                </a:solidFill>
              </a:rPr>
              <a:t> favoráveis a sua expansão e ao seu desenvolvimento;</a:t>
            </a:r>
          </a:p>
          <a:p>
            <a:pPr lvl="1" algn="l">
              <a:buBlip>
                <a:blip r:embed="rId2"/>
              </a:buBlip>
            </a:pPr>
            <a:r>
              <a:rPr lang="pt-PT" dirty="0" smtClean="0">
                <a:solidFill>
                  <a:schemeClr val="bg1"/>
                </a:solidFill>
              </a:rPr>
              <a:t>A existência de material vegetativo de qualidade</a:t>
            </a:r>
          </a:p>
          <a:p>
            <a:r>
              <a:rPr lang="pt-PT" dirty="0" smtClean="0"/>
              <a:t> </a:t>
            </a:r>
          </a:p>
          <a:p>
            <a:endParaRPr lang="pt-PT" dirty="0"/>
          </a:p>
        </p:txBody>
      </p:sp>
      <p:pic>
        <p:nvPicPr>
          <p:cNvPr id="6" name="Imagem 5" descr="lkGZTI6oJi4MM9skYm59.jpg"/>
          <p:cNvPicPr>
            <a:picLocks noChangeAspect="1"/>
          </p:cNvPicPr>
          <p:nvPr/>
        </p:nvPicPr>
        <p:blipFill>
          <a:blip r:embed="rId3" cstate="print"/>
          <a:srcRect r="15179"/>
          <a:stretch>
            <a:fillRect/>
          </a:stretch>
        </p:blipFill>
        <p:spPr>
          <a:xfrm>
            <a:off x="0" y="0"/>
            <a:ext cx="27146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1285860"/>
            <a:ext cx="5105400" cy="857256"/>
          </a:xfrm>
        </p:spPr>
        <p:txBody>
          <a:bodyPr/>
          <a:lstStyle/>
          <a:p>
            <a:pPr algn="ctr"/>
            <a:r>
              <a:rPr lang="pt-PT" sz="2400" dirty="0" smtClean="0">
                <a:solidFill>
                  <a:srgbClr val="FFFF00"/>
                </a:solidFill>
              </a:rPr>
              <a:t>Repartição regional da área e do número de explorações com castanheiros por classes de área</a:t>
            </a:r>
            <a:r>
              <a:rPr lang="pt-PT" sz="2400" dirty="0" smtClean="0"/>
              <a:t>.</a:t>
            </a:r>
            <a:br>
              <a:rPr lang="pt-PT" sz="2400" dirty="0" smtClean="0"/>
            </a:br>
            <a:endParaRPr lang="pt-PT" sz="24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20"/>
            <a:ext cx="9144000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823898"/>
          </a:xfrm>
        </p:spPr>
        <p:txBody>
          <a:bodyPr/>
          <a:lstStyle/>
          <a:p>
            <a:r>
              <a:rPr lang="pt-PT" sz="3600" dirty="0" smtClean="0">
                <a:solidFill>
                  <a:srgbClr val="FFC000"/>
                </a:solidFill>
              </a:rPr>
              <a:t>Principais Mercados</a:t>
            </a:r>
            <a:endParaRPr lang="pt-PT" sz="36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354442" y="1714488"/>
            <a:ext cx="5289524" cy="4857784"/>
          </a:xfrm>
        </p:spPr>
        <p:txBody>
          <a:bodyPr/>
          <a:lstStyle/>
          <a:p>
            <a:pPr algn="l">
              <a:buBlip>
                <a:blip r:embed="rId2"/>
              </a:buBlip>
            </a:pPr>
            <a:r>
              <a:rPr lang="pt-PT" dirty="0" smtClean="0"/>
              <a:t>Principais consumidores são o Brasil, Espanha, Itália e França;</a:t>
            </a:r>
          </a:p>
          <a:p>
            <a:pPr algn="l"/>
            <a:endParaRPr lang="pt-PT" dirty="0" smtClean="0"/>
          </a:p>
          <a:p>
            <a:pPr algn="l">
              <a:buBlip>
                <a:blip r:embed="rId2"/>
              </a:buBlip>
            </a:pPr>
            <a:r>
              <a:rPr lang="pt-PT" dirty="0" smtClean="0"/>
              <a:t>O valor e consumo da castanha aumentou em todo o mundo.</a:t>
            </a:r>
          </a:p>
          <a:p>
            <a:pPr algn="l">
              <a:buBlip>
                <a:blip r:embed="rId2"/>
              </a:buBlip>
            </a:pPr>
            <a:endParaRPr lang="pt-PT" dirty="0" smtClean="0"/>
          </a:p>
          <a:p>
            <a:pPr algn="l">
              <a:buBlip>
                <a:blip r:embed="rId2"/>
              </a:buBlip>
            </a:pPr>
            <a:r>
              <a:rPr lang="pt-PT" dirty="0" smtClean="0"/>
              <a:t>Forte concorrência estrangeira, nomeadamente Espanha e França.</a:t>
            </a:r>
          </a:p>
          <a:p>
            <a:pPr algn="l">
              <a:buBlip>
                <a:blip r:embed="rId2"/>
              </a:buBlip>
            </a:pPr>
            <a:endParaRPr lang="pt-PT" dirty="0" smtClean="0"/>
          </a:p>
          <a:p>
            <a:pPr algn="l">
              <a:buBlip>
                <a:blip r:embed="rId2"/>
              </a:buBlip>
            </a:pPr>
            <a:r>
              <a:rPr lang="pt-PT" dirty="0" smtClean="0"/>
              <a:t>Valores da castanha estrangeira são mais acessíveis, que a castanha da terra fria transmontana.</a:t>
            </a:r>
          </a:p>
          <a:p>
            <a:pPr algn="l">
              <a:buFont typeface="Arial" pitchFamily="34" charset="0"/>
              <a:buChar char="•"/>
            </a:pPr>
            <a:endParaRPr lang="pt-PT" dirty="0"/>
          </a:p>
        </p:txBody>
      </p:sp>
      <p:pic>
        <p:nvPicPr>
          <p:cNvPr id="6" name="Imagem 5" descr="castanha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7146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752460"/>
          </a:xfrm>
        </p:spPr>
        <p:txBody>
          <a:bodyPr/>
          <a:lstStyle/>
          <a:p>
            <a:pPr algn="ctr"/>
            <a:r>
              <a:rPr lang="pt-PT" sz="3200" dirty="0" smtClean="0">
                <a:solidFill>
                  <a:srgbClr val="FFC000"/>
                </a:solidFill>
              </a:rPr>
              <a:t>Custos associados á sua produção</a:t>
            </a:r>
            <a:endParaRPr lang="pt-PT" sz="3200" dirty="0">
              <a:solidFill>
                <a:srgbClr val="FFC000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428992" y="1428736"/>
            <a:ext cx="5114778" cy="4786346"/>
          </a:xfrm>
        </p:spPr>
        <p:txBody>
          <a:bodyPr/>
          <a:lstStyle/>
          <a:p>
            <a:pPr algn="l">
              <a:buBlip>
                <a:blip r:embed="rId2"/>
              </a:buBlip>
            </a:pPr>
            <a:r>
              <a:rPr lang="pt-PT" dirty="0" smtClean="0"/>
              <a:t>Para o ano de 2002 os preços de custo foram avaliados em  295 euros por </a:t>
            </a:r>
            <a:r>
              <a:rPr lang="pt-PT" dirty="0" err="1" smtClean="0"/>
              <a:t>hectar</a:t>
            </a:r>
            <a:endParaRPr lang="pt-PT" dirty="0" smtClean="0"/>
          </a:p>
          <a:p>
            <a:pPr algn="l">
              <a:buBlip>
                <a:blip r:embed="rId2"/>
              </a:buBlip>
            </a:pPr>
            <a:endParaRPr lang="pt-PT" dirty="0" smtClean="0"/>
          </a:p>
          <a:p>
            <a:pPr algn="l">
              <a:buBlip>
                <a:blip r:embed="rId2"/>
              </a:buBlip>
            </a:pPr>
            <a:r>
              <a:rPr lang="pt-PT" dirty="0" smtClean="0"/>
              <a:t> (englobando custos como a mão de obra, essencial sobretudo para a poda e colheita, fertilizantes, </a:t>
            </a:r>
            <a:r>
              <a:rPr lang="pt-PT" dirty="0" err="1" smtClean="0"/>
              <a:t>lavragens</a:t>
            </a:r>
            <a:r>
              <a:rPr lang="pt-PT" dirty="0" smtClean="0"/>
              <a:t>, etc.).</a:t>
            </a:r>
          </a:p>
          <a:p>
            <a:pPr algn="l"/>
            <a:endParaRPr lang="pt-PT" dirty="0" smtClean="0"/>
          </a:p>
          <a:p>
            <a:pPr algn="l">
              <a:buBlip>
                <a:blip r:embed="rId2"/>
              </a:buBlip>
            </a:pPr>
            <a:r>
              <a:rPr lang="pt-PT" dirty="0" smtClean="0"/>
              <a:t>À castanha não é acrescido qualquer valor na origem pelo produtor.</a:t>
            </a:r>
          </a:p>
          <a:p>
            <a:pPr algn="l">
              <a:buBlip>
                <a:blip r:embed="rId2"/>
              </a:buBlip>
            </a:pPr>
            <a:endParaRPr lang="pt-PT" dirty="0" smtClean="0"/>
          </a:p>
          <a:p>
            <a:pPr algn="l">
              <a:buBlip>
                <a:blip r:embed="rId2"/>
              </a:buBlip>
            </a:pPr>
            <a:endParaRPr lang="pt-PT" dirty="0" smtClean="0"/>
          </a:p>
          <a:p>
            <a:endParaRPr lang="pt-PT" dirty="0"/>
          </a:p>
        </p:txBody>
      </p:sp>
      <p:pic>
        <p:nvPicPr>
          <p:cNvPr id="6" name="Imagem 5" descr="20_souto%20secular_Nozedo%20(3).jpg"/>
          <p:cNvPicPr>
            <a:picLocks noChangeAspect="1"/>
          </p:cNvPicPr>
          <p:nvPr/>
        </p:nvPicPr>
        <p:blipFill>
          <a:blip r:embed="rId3" cstate="print"/>
          <a:srcRect l="39844" r="27344"/>
          <a:stretch>
            <a:fillRect/>
          </a:stretch>
        </p:blipFill>
        <p:spPr>
          <a:xfrm>
            <a:off x="0" y="0"/>
            <a:ext cx="300039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3428992" y="785794"/>
            <a:ext cx="5105400" cy="1538278"/>
          </a:xfrm>
        </p:spPr>
        <p:txBody>
          <a:bodyPr/>
          <a:lstStyle/>
          <a:p>
            <a:pPr algn="ctr"/>
            <a:r>
              <a:rPr lang="pt-PT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Operações que promovem um acréscimo de valor ao produto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143240" y="2643182"/>
            <a:ext cx="5429288" cy="3714776"/>
          </a:xfrm>
        </p:spPr>
        <p:txBody>
          <a:bodyPr/>
          <a:lstStyle/>
          <a:p>
            <a:pPr algn="l">
              <a:buBlip>
                <a:blip r:embed="rId2"/>
              </a:buBlip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Limpeza</a:t>
            </a:r>
          </a:p>
          <a:p>
            <a:pPr algn="l">
              <a:buBlip>
                <a:blip r:embed="rId2"/>
              </a:buBlip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Selecção de variedades</a:t>
            </a:r>
          </a:p>
          <a:p>
            <a:pPr algn="l">
              <a:buBlip>
                <a:blip r:embed="rId2"/>
              </a:buBlip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Calibragem</a:t>
            </a:r>
          </a:p>
          <a:p>
            <a:pPr algn="l">
              <a:buBlip>
                <a:blip r:embed="rId2"/>
              </a:buBlip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Desinfecção </a:t>
            </a:r>
          </a:p>
          <a:p>
            <a:pPr algn="l">
              <a:buBlip>
                <a:blip r:embed="rId2"/>
              </a:buBlip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Conservação </a:t>
            </a:r>
          </a:p>
          <a:p>
            <a:pPr algn="l">
              <a:buBlip>
                <a:blip r:embed="rId2"/>
              </a:buBlip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Embalagem </a:t>
            </a:r>
          </a:p>
          <a:p>
            <a:pPr algn="l">
              <a:buBlip>
                <a:blip r:embed="rId2"/>
              </a:buBlip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Descasque</a:t>
            </a:r>
          </a:p>
          <a:p>
            <a:pPr algn="l">
              <a:buBlip>
                <a:blip r:embed="rId2"/>
              </a:buBlip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Congelamento</a:t>
            </a:r>
          </a:p>
          <a:p>
            <a:pPr algn="l">
              <a:buBlip>
                <a:blip r:embed="rId2"/>
              </a:buBlip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Produção de pasta de castanha</a:t>
            </a:r>
            <a:endParaRPr lang="pt-PT" dirty="0"/>
          </a:p>
        </p:txBody>
      </p:sp>
      <p:pic>
        <p:nvPicPr>
          <p:cNvPr id="6" name="Imagem 5" descr="491028bcd1608.jpg"/>
          <p:cNvPicPr>
            <a:picLocks noChangeAspect="1"/>
          </p:cNvPicPr>
          <p:nvPr/>
        </p:nvPicPr>
        <p:blipFill>
          <a:blip r:embed="rId3" cstate="print"/>
          <a:srcRect l="46407"/>
          <a:stretch>
            <a:fillRect/>
          </a:stretch>
        </p:blipFill>
        <p:spPr>
          <a:xfrm>
            <a:off x="0" y="0"/>
            <a:ext cx="272251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Tons de Cinzento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271</TotalTime>
  <Words>972</Words>
  <Application>Microsoft Office PowerPoint</Application>
  <PresentationFormat>Apresentação no Ecrã (4:3)</PresentationFormat>
  <Paragraphs>125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21</vt:i4>
      </vt:variant>
    </vt:vector>
  </HeadingPairs>
  <TitlesOfParts>
    <vt:vector size="22" baseType="lpstr">
      <vt:lpstr>Opulento</vt:lpstr>
      <vt:lpstr>Castanha </vt:lpstr>
      <vt:lpstr>Castanha</vt:lpstr>
      <vt:lpstr>Castanha</vt:lpstr>
      <vt:lpstr>A importância do cultivo da castanha</vt:lpstr>
      <vt:lpstr>A importância do cultivo da castanha</vt:lpstr>
      <vt:lpstr>Repartição regional da área e do número de explorações com castanheiros por classes de área. </vt:lpstr>
      <vt:lpstr>Principais Mercados</vt:lpstr>
      <vt:lpstr>Custos associados á sua produção</vt:lpstr>
      <vt:lpstr>Operações que promovem um acréscimo de valor ao produto</vt:lpstr>
      <vt:lpstr>Custos associados á sua produção</vt:lpstr>
      <vt:lpstr>Diapositivo 11</vt:lpstr>
      <vt:lpstr>Potencialidades</vt:lpstr>
      <vt:lpstr>Valor monetário</vt:lpstr>
      <vt:lpstr>Benefícios para a população local</vt:lpstr>
      <vt:lpstr>Principais factores desfavoráveis a uma produção de qualidade</vt:lpstr>
      <vt:lpstr>Doença da tinta</vt:lpstr>
      <vt:lpstr>Cancro do castanheiro</vt:lpstr>
      <vt:lpstr>Zonas Afectadas</vt:lpstr>
      <vt:lpstr>Parasitas</vt:lpstr>
      <vt:lpstr>Variedades de castanhas dominantes </vt:lpstr>
      <vt:lpstr>Diapositivo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Castanha - Uma semente que também germina para a evolução</dc:title>
  <dc:creator>Rosas</dc:creator>
  <cp:lastModifiedBy>Rosas</cp:lastModifiedBy>
  <cp:revision>37</cp:revision>
  <dcterms:created xsi:type="dcterms:W3CDTF">2010-05-23T23:22:45Z</dcterms:created>
  <dcterms:modified xsi:type="dcterms:W3CDTF">2010-05-24T04:25:11Z</dcterms:modified>
</cp:coreProperties>
</file>